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1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01752" y="1088539"/>
            <a:ext cx="3991776" cy="4864105"/>
          </a:xfrm>
          <a:prstGeom prst="rect">
            <a:avLst/>
          </a:prstGeom>
        </p:spPr>
      </p:pic>
      <p:sp>
        <p:nvSpPr>
          <p:cNvPr id="140" name="textbox 140"/>
          <p:cNvSpPr/>
          <p:nvPr/>
        </p:nvSpPr>
        <p:spPr>
          <a:xfrm>
            <a:off x="5089524" y="2775089"/>
            <a:ext cx="4797425" cy="27743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algn="l" rtl="0" eaLnBrk="0">
              <a:lnSpc>
                <a:spcPct val="84000"/>
              </a:lnSpc>
            </a:pPr>
            <a:r>
              <a:rPr lang="en-US" altLang="zh-CN" sz="1200" kern="0" spc="10" dirty="0">
                <a:solidFill>
                  <a:srgbClr val="575757">
                    <a:alpha val="100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Application scenario: Product visual inspection</a:t>
            </a:r>
            <a:endParaRPr lang="en-US" altLang="zh-CN" sz="1200" kern="0" spc="10" dirty="0">
              <a:solidFill>
                <a:srgbClr val="575757">
                  <a:alpha val="100000"/>
                </a:srgb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13970" algn="l" rtl="0" eaLnBrk="0">
              <a:lnSpc>
                <a:spcPct val="84000"/>
              </a:lnSpc>
              <a:buClrTx/>
              <a:buSzTx/>
              <a:buFontTx/>
            </a:pPr>
            <a:endParaRPr lang="en-US" altLang="zh-CN" sz="1200" kern="0" spc="10" dirty="0">
              <a:solidFill>
                <a:srgbClr val="575757">
                  <a:alpha val="100000"/>
                </a:srgb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13970" algn="l" rtl="0" eaLnBrk="0">
              <a:lnSpc>
                <a:spcPct val="84000"/>
              </a:lnSpc>
              <a:buClrTx/>
              <a:buSzTx/>
              <a:buFontTx/>
            </a:pPr>
            <a:endParaRPr lang="en-US" altLang="zh-CN" sz="1200" kern="0" spc="10" dirty="0">
              <a:solidFill>
                <a:srgbClr val="575757">
                  <a:alpha val="100000"/>
                </a:srgb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13970" algn="l" rtl="0" eaLnBrk="0">
              <a:lnSpc>
                <a:spcPct val="84000"/>
              </a:lnSpc>
              <a:buClrTx/>
              <a:buSzTx/>
              <a:buFontTx/>
            </a:pPr>
            <a:r>
              <a:rPr lang="en-US" altLang="zh-CN" sz="1200" kern="0" spc="10" dirty="0">
                <a:solidFill>
                  <a:srgbClr val="575757">
                    <a:alpha val="100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Loading method: The injection machine feeds the material onto the designated flat loading platform.</a:t>
            </a:r>
            <a:endParaRPr lang="en-US" altLang="zh-CN" sz="1200" kern="0" spc="10" dirty="0">
              <a:solidFill>
                <a:srgbClr val="575757">
                  <a:alpha val="100000"/>
                </a:srgb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13970" algn="l" rtl="0" eaLnBrk="0">
              <a:lnSpc>
                <a:spcPct val="84000"/>
              </a:lnSpc>
              <a:buClrTx/>
              <a:buSzTx/>
              <a:buFontTx/>
            </a:pPr>
            <a:endParaRPr lang="en-US" altLang="zh-CN" sz="1200" kern="0" spc="10" dirty="0">
              <a:solidFill>
                <a:srgbClr val="575757">
                  <a:alpha val="100000"/>
                </a:srgb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13970" algn="l" rtl="0" eaLnBrk="0">
              <a:lnSpc>
                <a:spcPct val="84000"/>
              </a:lnSpc>
              <a:buClrTx/>
              <a:buSzTx/>
              <a:buFontTx/>
            </a:pPr>
            <a:endParaRPr lang="en-US" altLang="zh-CN" sz="1200" kern="0" spc="10" dirty="0">
              <a:solidFill>
                <a:srgbClr val="575757">
                  <a:alpha val="100000"/>
                </a:srgb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13970" algn="l" rtl="0" eaLnBrk="0">
              <a:lnSpc>
                <a:spcPct val="84000"/>
              </a:lnSpc>
              <a:buClrTx/>
              <a:buSzTx/>
              <a:buFontTx/>
            </a:pPr>
            <a:r>
              <a:rPr lang="en-US" altLang="zh-CN" sz="1200" kern="0" spc="10" dirty="0">
                <a:solidFill>
                  <a:srgbClr val="575757">
                    <a:alpha val="100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Detection speed:  Dependent on the feeding speed</a:t>
            </a:r>
            <a:endParaRPr lang="en-US" altLang="zh-CN" sz="1200" kern="0" spc="10" dirty="0">
              <a:solidFill>
                <a:srgbClr val="575757">
                  <a:alpha val="100000"/>
                </a:srgb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12700" algn="l" rtl="0" eaLnBrk="0">
              <a:lnSpc>
                <a:spcPct val="84000"/>
              </a:lnSpc>
              <a:spcBef>
                <a:spcPts val="515"/>
              </a:spcBef>
            </a:pPr>
            <a:endParaRPr lang="en-US" altLang="zh-CN" sz="1200" kern="0" spc="10" dirty="0">
              <a:solidFill>
                <a:srgbClr val="575757">
                  <a:alpha val="100000"/>
                </a:srgb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12700" algn="l" rtl="0" eaLnBrk="0">
              <a:lnSpc>
                <a:spcPct val="84000"/>
              </a:lnSpc>
              <a:spcBef>
                <a:spcPts val="515"/>
              </a:spcBef>
            </a:pPr>
            <a:r>
              <a:rPr lang="en-US" altLang="zh-CN" sz="1200" kern="0" spc="10" dirty="0">
                <a:solidFill>
                  <a:srgbClr val="575757">
                    <a:alpha val="100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Test item: Comprehensive appearance inspection of the product</a:t>
            </a:r>
            <a:r>
              <a:rPr sz="1700" kern="0" spc="-150" dirty="0">
                <a:solidFill>
                  <a:srgbClr val="575757">
                    <a:alpha val="100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endParaRPr sz="1000" dirty="0"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  <a:p>
            <a:pPr algn="l" rtl="0" eaLnBrk="0">
              <a:lnSpc>
                <a:spcPct val="121000"/>
              </a:lnSpc>
            </a:pPr>
            <a:r>
              <a:rPr lang="en-US" altLang="zh-CN" sz="1200" b="1" i="1" dirty="0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</a:rPr>
              <a:t>Camera configuration: 4 cameras for inspection</a:t>
            </a:r>
            <a:r>
              <a:rPr sz="4400" b="1" i="1" kern="0" spc="0" dirty="0">
                <a:solidFill>
                  <a:srgbClr val="575757">
                    <a:alpha val="100000"/>
                  </a:srgbClr>
                </a:solidFill>
                <a:latin typeface="Arial" panose="020B0604020202020204" pitchFamily="34" charset="0"/>
                <a:ea typeface="华文仿宋" panose="02010600040101010101" charset="-122"/>
                <a:cs typeface="Arial" panose="020B0604020202020204" pitchFamily="34" charset="0"/>
              </a:rPr>
              <a:t> </a:t>
            </a:r>
            <a:r>
              <a:rPr sz="1800" i="1" kern="0" spc="0" dirty="0">
                <a:solidFill>
                  <a:srgbClr val="575757">
                    <a:alpha val="100000"/>
                  </a:srgbClr>
                </a:solidFill>
                <a:latin typeface="Arial" panose="020B0604020202020204" pitchFamily="34" charset="0"/>
                <a:ea typeface="华文仿宋" panose="02010600040101010101" charset="-122"/>
                <a:cs typeface="Arial" panose="020B0604020202020204" pitchFamily="34" charset="0"/>
              </a:rPr>
              <a:t>         </a:t>
            </a:r>
            <a:r>
              <a:rPr sz="1800" i="1" kern="0" spc="-10" dirty="0">
                <a:solidFill>
                  <a:srgbClr val="575757">
                    <a:alpha val="100000"/>
                  </a:srgbClr>
                </a:solidFill>
                <a:latin typeface="Arial" panose="020B0604020202020204" pitchFamily="34" charset="0"/>
                <a:ea typeface="华文仿宋" panose="02010600040101010101" charset="-122"/>
                <a:cs typeface="Arial" panose="020B0604020202020204" pitchFamily="34" charset="0"/>
              </a:rPr>
              <a:t>     </a:t>
            </a:r>
            <a:r>
              <a:rPr lang="en-US" altLang="zh-CN" sz="1200" b="1" i="1" dirty="0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</a:rPr>
              <a:t>Detection light source *4</a:t>
            </a:r>
            <a:endParaRPr lang="en-US" altLang="zh-CN" sz="1200" b="1" i="1" dirty="0"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142" name="textbox 142"/>
          <p:cNvSpPr/>
          <p:nvPr/>
        </p:nvSpPr>
        <p:spPr>
          <a:xfrm>
            <a:off x="4451985" y="86360"/>
            <a:ext cx="7964170" cy="13754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8000"/>
              </a:lnSpc>
            </a:pPr>
            <a:endParaRPr lang="en-US" altLang="zh-CN" sz="4800" b="1" kern="0" spc="-160" dirty="0">
              <a:solidFill>
                <a:srgbClr val="444444">
                  <a:alpha val="100000"/>
                </a:srgb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6830" algn="l" rtl="0" eaLnBrk="0">
              <a:lnSpc>
                <a:spcPct val="83000"/>
              </a:lnSpc>
              <a:spcBef>
                <a:spcPts val="5"/>
              </a:spcBef>
            </a:pPr>
            <a:r>
              <a:rPr lang="en-US" altLang="zh-CN" sz="3400" kern="0" spc="120" dirty="0">
                <a:solidFill>
                  <a:srgbClr val="575757">
                    <a:alpha val="100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Visual inspection equipment</a:t>
            </a:r>
            <a:endParaRPr lang="en-US" altLang="zh-CN" sz="3400" kern="0" spc="120" dirty="0">
              <a:solidFill>
                <a:srgbClr val="575757">
                  <a:alpha val="100000"/>
                </a:srgb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44" name="path 144"/>
          <p:cNvSpPr/>
          <p:nvPr/>
        </p:nvSpPr>
        <p:spPr>
          <a:xfrm>
            <a:off x="4810854" y="1735200"/>
            <a:ext cx="5825413" cy="29425"/>
          </a:xfrm>
          <a:custGeom>
            <a:avLst/>
            <a:gdLst/>
            <a:ahLst/>
            <a:cxnLst/>
            <a:rect l="0" t="0" r="0" b="0"/>
            <a:pathLst>
              <a:path w="9173" h="46">
                <a:moveTo>
                  <a:pt x="0" y="41"/>
                </a:moveTo>
                <a:lnTo>
                  <a:pt x="9173" y="5"/>
                </a:lnTo>
              </a:path>
            </a:pathLst>
          </a:custGeom>
          <a:noFill/>
          <a:ln w="6350" cap="flat">
            <a:solidFill>
              <a:srgbClr val="A8A8A8"/>
            </a:solidFill>
            <a:prstDash val="solid"/>
            <a:miter lim="8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0" y="0"/>
            <a:ext cx="69107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800" b="1" kern="0" spc="-16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Equipment Introduction</a:t>
            </a:r>
            <a:endParaRPr lang="en-US" altLang="zh-CN" b="1" kern="0" spc="-160" dirty="0">
              <a:solidFill>
                <a:srgbClr val="444444">
                  <a:alpha val="100000"/>
                </a:srgb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picture 1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917806" y="1338786"/>
            <a:ext cx="9984724" cy="4180426"/>
          </a:xfrm>
          <a:prstGeom prst="rect">
            <a:avLst/>
          </a:prstGeom>
        </p:spPr>
      </p:pic>
      <p:sp>
        <p:nvSpPr>
          <p:cNvPr id="148" name="textbox 148"/>
          <p:cNvSpPr/>
          <p:nvPr/>
        </p:nvSpPr>
        <p:spPr>
          <a:xfrm>
            <a:off x="100330" y="76200"/>
            <a:ext cx="6221095" cy="4984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86000"/>
              </a:lnSpc>
            </a:pPr>
            <a:r>
              <a:rPr lang="en-US" altLang="zh-CN" sz="4800" b="1" kern="0" spc="-12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Equipment diagram</a:t>
            </a:r>
            <a:endParaRPr lang="en-US" altLang="zh-CN" sz="4800" b="1" kern="0" spc="-120" dirty="0">
              <a:solidFill>
                <a:srgbClr val="000000">
                  <a:alpha val="100000"/>
                </a:srgb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68775" y="28956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picture 1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59687" y="836930"/>
            <a:ext cx="9334575" cy="5847613"/>
          </a:xfrm>
          <a:prstGeom prst="rect">
            <a:avLst/>
          </a:prstGeom>
        </p:spPr>
      </p:pic>
      <p:sp>
        <p:nvSpPr>
          <p:cNvPr id="152" name="textbox 152"/>
          <p:cNvSpPr/>
          <p:nvPr/>
        </p:nvSpPr>
        <p:spPr>
          <a:xfrm>
            <a:off x="100330" y="76200"/>
            <a:ext cx="8761730" cy="4984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lang="en-US" altLang="zh-CN"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1755" y="-9525"/>
            <a:ext cx="107156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800" b="1"/>
              <a:t>Equipment dimension drawing</a:t>
            </a:r>
            <a:endParaRPr lang="en-US" altLang="zh-CN" sz="48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icture 1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095159" y="1105789"/>
            <a:ext cx="9695291" cy="547166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0" y="135255"/>
            <a:ext cx="8421370" cy="4457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600" b="1"/>
              <a:t>Equipment workstation introduction</a:t>
            </a:r>
            <a:endParaRPr lang="en-US" altLang="zh-CN" sz="3600" b="1"/>
          </a:p>
        </p:txBody>
      </p:sp>
      <p:pic>
        <p:nvPicPr>
          <p:cNvPr id="8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" y="1106170"/>
            <a:ext cx="9695815" cy="5471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图片 2" descr="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320" y="1106170"/>
            <a:ext cx="3013710" cy="11080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472</Words>
  <Application>WPS 演示</Application>
  <PresentationFormat/>
  <Paragraphs>25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28" baseType="lpstr">
      <vt:lpstr>Arial</vt:lpstr>
      <vt:lpstr>宋体</vt:lpstr>
      <vt:lpstr>Wingdings</vt:lpstr>
      <vt:lpstr>Arial</vt:lpstr>
      <vt:lpstr>微软雅黑</vt:lpstr>
      <vt:lpstr>华文仿宋</vt:lpstr>
      <vt:lpstr>仿宋</vt:lpstr>
      <vt:lpstr>KSOF0B79BE30</vt:lpstr>
      <vt:lpstr>Segoe Print</vt:lpstr>
      <vt:lpstr>KSOF0B7949D1</vt:lpstr>
      <vt:lpstr>Arial Unicode MS</vt:lpstr>
      <vt:lpstr>Calibri</vt:lpstr>
      <vt:lpstr>华文仿宋</vt:lpstr>
      <vt:lpstr>Arial Black</vt:lpstr>
      <vt:lpstr>Bahnschrift SemiBold SemiCondensed</vt:lpstr>
      <vt:lpstr>Cambria</vt:lpstr>
      <vt:lpstr>Cambria Math</vt:lpstr>
      <vt:lpstr>Bahnschrift SemiLight Condensed</vt:lpstr>
      <vt:lpstr>Bahnschrift SemiLight</vt:lpstr>
      <vt:lpstr>Bahnschrift SemiCondensed</vt:lpstr>
      <vt:lpstr>Bahnschrift SemiBold</vt:lpstr>
      <vt:lpstr>KSOF0B7AA6EE</vt:lpstr>
      <vt:lpstr>KSOF0B7A328F</vt:lpstr>
      <vt:lpstr>Office theme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新建 Microsoft PowerPoint 演示文稿</dc:title>
  <dc:creator>L</dc:creator>
  <cp:lastModifiedBy>Lucas李-安翔智能18128567659</cp:lastModifiedBy>
  <cp:revision>3</cp:revision>
  <dcterms:created xsi:type="dcterms:W3CDTF">2026-07-27T06:28:00Z</dcterms:created>
  <dcterms:modified xsi:type="dcterms:W3CDTF">2026-07-27T07:08:03Z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wqlLaW5nc29mdCBQREYgdG8gV1BTIDEyMA</vt:lpwstr>
  </property>
  <property fmtid="{D5CDD505-2E9C-101B-9397-08002B2CF9AE}" pid="3" name="Created">
    <vt:filetime>2026-07-28T06:27:36Z</vt:filetime>
  </property>
  <property fmtid="{D5CDD505-2E9C-101B-9397-08002B2CF9AE}" pid="4" name="ICV">
    <vt:lpwstr>1B93039A224040BE8DA715BE3D068FDF_13</vt:lpwstr>
  </property>
  <property fmtid="{D5CDD505-2E9C-101B-9397-08002B2CF9AE}" pid="5" name="KSOProductBuildVer">
    <vt:lpwstr>2052-12.1.0.26895</vt:lpwstr>
  </property>
</Properties>
</file>